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66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272" r:id="rId9"/>
    <p:sldId id="315" r:id="rId10"/>
    <p:sldId id="259" r:id="rId11"/>
    <p:sldId id="318" r:id="rId12"/>
    <p:sldId id="322" r:id="rId13"/>
    <p:sldId id="321" r:id="rId14"/>
    <p:sldId id="319" r:id="rId15"/>
    <p:sldId id="324" r:id="rId16"/>
    <p:sldId id="323" r:id="rId17"/>
    <p:sldId id="325" r:id="rId18"/>
    <p:sldId id="326" r:id="rId19"/>
    <p:sldId id="262" r:id="rId20"/>
    <p:sldId id="329" r:id="rId21"/>
    <p:sldId id="292" r:id="rId22"/>
    <p:sldId id="290" r:id="rId23"/>
    <p:sldId id="291" r:id="rId24"/>
    <p:sldId id="264" r:id="rId25"/>
    <p:sldId id="265" r:id="rId26"/>
    <p:sldId id="266" r:id="rId27"/>
    <p:sldId id="267" r:id="rId28"/>
    <p:sldId id="268" r:id="rId29"/>
    <p:sldId id="320" r:id="rId30"/>
    <p:sldId id="327" r:id="rId31"/>
    <p:sldId id="328" r:id="rId32"/>
    <p:sldId id="282" r:id="rId33"/>
    <p:sldId id="283" r:id="rId34"/>
    <p:sldId id="287" r:id="rId35"/>
    <p:sldId id="286" r:id="rId36"/>
    <p:sldId id="294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284" r:id="rId45"/>
    <p:sldId id="285" r:id="rId46"/>
    <p:sldId id="273" r:id="rId47"/>
    <p:sldId id="274" r:id="rId48"/>
    <p:sldId id="275" r:id="rId49"/>
    <p:sldId id="276" r:id="rId50"/>
    <p:sldId id="277" r:id="rId51"/>
    <p:sldId id="316" r:id="rId52"/>
    <p:sldId id="317" r:id="rId53"/>
    <p:sldId id="278" r:id="rId54"/>
    <p:sldId id="281" r:id="rId55"/>
    <p:sldId id="279" r:id="rId56"/>
    <p:sldId id="280" r:id="rId57"/>
    <p:sldId id="309" r:id="rId58"/>
    <p:sldId id="306" r:id="rId59"/>
    <p:sldId id="308" r:id="rId60"/>
    <p:sldId id="302" r:id="rId61"/>
    <p:sldId id="310" r:id="rId62"/>
    <p:sldId id="312" r:id="rId63"/>
    <p:sldId id="313" r:id="rId64"/>
    <p:sldId id="311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21"/>
            <p14:sldId id="319"/>
            <p14:sldId id="324"/>
            <p14:sldId id="323"/>
            <p14:sldId id="325"/>
            <p14:sldId id="326"/>
          </p14:sldIdLst>
        </p14:section>
        <p14:section name="Verification" id="{E5B5DCDE-CFA4-1947-BCC8-3F053BF92780}">
          <p14:sldIdLst>
            <p14:sldId id="262"/>
            <p14:sldId id="329"/>
            <p14:sldId id="292"/>
            <p14:sldId id="290"/>
            <p14:sldId id="291"/>
            <p14:sldId id="264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Domain Decomposition" id="{0C134014-93F2-B943-9C84-F23FB5D45220}">
          <p14:sldIdLst>
            <p14:sldId id="320"/>
            <p14:sldId id="327"/>
            <p14:sldId id="328"/>
          </p14:sldIdLst>
        </p14:section>
        <p14:section name="GPU Implementation" id="{CCD096E5-BB90-904B-B9F8-FDC0ADA667EF}">
          <p14:sldIdLst>
            <p14:sldId id="282"/>
            <p14:sldId id="283"/>
            <p14:sldId id="287"/>
            <p14:sldId id="286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GPU Design" id="{4879C406-2440-4341-B97F-61BD3A31C3AC}">
          <p14:sldIdLst>
            <p14:sldId id="276"/>
            <p14:sldId id="277"/>
            <p14:sldId id="316"/>
            <p14:sldId id="317"/>
            <p14:sldId id="278"/>
            <p14:sldId id="281"/>
            <p14:sldId id="279"/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2" autoAdjust="0"/>
    <p:restoredTop sz="89964" autoAdjust="0"/>
  </p:normalViewPr>
  <p:slideViewPr>
    <p:cSldViewPr snapToGrid="0" snapToObjects="1">
      <p:cViewPr>
        <p:scale>
          <a:sx n="85" d="100"/>
          <a:sy n="85" d="100"/>
        </p:scale>
        <p:origin x="-1184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24" y="2390588"/>
            <a:ext cx="3467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2013)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Stencils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 smtClean="0"/>
              <a:t>n </a:t>
            </a:r>
            <a:r>
              <a:rPr lang="en-US" dirty="0" err="1" smtClean="0"/>
              <a:t>nonzeros</a:t>
            </a:r>
            <a:r>
              <a:rPr lang="en-US" dirty="0" smtClean="0"/>
              <a:t> 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Grids on Unit Sphere</a:t>
            </a:r>
            <a:endParaRPr lang="en-US" dirty="0"/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1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6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Formula, Input,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2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(left) HV parameter table</a:t>
            </a:r>
          </a:p>
          <a:p>
            <a:r>
              <a:rPr lang="en-US" dirty="0" smtClean="0"/>
              <a:t>(left bottom) Eigenvalue before and after tiles</a:t>
            </a:r>
          </a:p>
          <a:p>
            <a:r>
              <a:rPr lang="en-US" dirty="0" smtClean="0"/>
              <a:t>(right) Convergence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486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68162"/>
            <a:ext cx="7762529" cy="2858001"/>
          </a:xfrm>
        </p:spPr>
        <p:txBody>
          <a:bodyPr/>
          <a:lstStyle/>
          <a:p>
            <a:r>
              <a:rPr lang="en-US" dirty="0" smtClean="0"/>
              <a:t>Equivalent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88" y="1807882"/>
            <a:ext cx="7325341" cy="146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Performance success stories from </a:t>
            </a:r>
            <a:r>
              <a:rPr lang="en-US" dirty="0" err="1" smtClean="0">
                <a:solidFill>
                  <a:srgbClr val="FF0000"/>
                </a:solidFill>
              </a:rPr>
              <a:t>Kepler</a:t>
            </a:r>
            <a:r>
              <a:rPr lang="en-US" dirty="0" smtClean="0">
                <a:solidFill>
                  <a:srgbClr val="FF0000"/>
                </a:solidFill>
              </a:rPr>
              <a:t>/Fermi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High TFLOP/sec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8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CUDA</a:t>
            </a:r>
          </a:p>
          <a:p>
            <a:r>
              <a:rPr lang="en-US" dirty="0" smtClean="0"/>
              <a:t>Functional Portability</a:t>
            </a:r>
          </a:p>
          <a:p>
            <a:r>
              <a:rPr lang="en-US" dirty="0" smtClean="0"/>
              <a:t>Work items, work-groups, </a:t>
            </a:r>
            <a:r>
              <a:rPr lang="en-US" dirty="0" err="1" smtClean="0"/>
              <a:t>NDRange</a:t>
            </a:r>
            <a:r>
              <a:rPr lang="en-US" dirty="0" smtClean="0"/>
              <a:t> (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manual)</a:t>
            </a:r>
          </a:p>
        </p:txBody>
      </p:sp>
    </p:spTree>
    <p:extLst>
      <p:ext uri="{BB962C8B-B14F-4D97-AF65-F5344CB8AC3E}">
        <p14:creationId xmlns:p14="http://schemas.microsoft.com/office/powerpoint/2010/main" val="422661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Diagram from Prospectus comparing hardware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Performance (</a:t>
            </a:r>
            <a:r>
              <a:rPr lang="en-US" dirty="0" err="1" smtClean="0"/>
              <a:t>Keeneland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one </a:t>
            </a:r>
            <a:r>
              <a:rPr lang="en-US" dirty="0" err="1" smtClean="0"/>
              <a:t>SpMV</a:t>
            </a:r>
            <a:r>
              <a:rPr lang="en-US" dirty="0" smtClean="0"/>
              <a:t> operation, but does not double performance. Question is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(cite </a:t>
            </a:r>
            <a:r>
              <a:rPr lang="en-US" dirty="0" err="1" smtClean="0"/>
              <a:t>Erlebacher</a:t>
            </a:r>
            <a:r>
              <a:rPr lang="en-US" dirty="0" smtClean="0"/>
              <a:t>, </a:t>
            </a:r>
            <a:r>
              <a:rPr lang="en-US" dirty="0" err="1" smtClean="0"/>
              <a:t>Saule</a:t>
            </a:r>
            <a:r>
              <a:rPr lang="en-US" dirty="0" smtClean="0"/>
              <a:t>, Flyer, Bollig)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6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Sets and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6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8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I/O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2684</TotalTime>
  <Words>1135</Words>
  <Application>Microsoft Macintosh PowerPoint</Application>
  <PresentationFormat>On-screen Show (4:3)</PresentationFormat>
  <Paragraphs>210</Paragraphs>
  <Slides>64</Slides>
  <Notes>7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Target: GPU Cluster</vt:lpstr>
      <vt:lpstr>Multi-GPU Concerns</vt:lpstr>
      <vt:lpstr>What is an RBF?</vt:lpstr>
      <vt:lpstr>RBF-Interpolation</vt:lpstr>
      <vt:lpstr>Pros/Cons of RBF Methods</vt:lpstr>
      <vt:lpstr>Stencils</vt:lpstr>
      <vt:lpstr>RBF-generated Finite Differences (RBF-FD)</vt:lpstr>
      <vt:lpstr>Differentiation Matrix</vt:lpstr>
      <vt:lpstr>Multiple Linear Operators</vt:lpstr>
      <vt:lpstr>Some Weight Operators</vt:lpstr>
      <vt:lpstr>RBF-FD for Time-Dependent PDEs</vt:lpstr>
      <vt:lpstr>Verification</vt:lpstr>
      <vt:lpstr>Grids on Unit Sphere</vt:lpstr>
      <vt:lpstr>Hyperviscosity</vt:lpstr>
      <vt:lpstr>Cosine Bell</vt:lpstr>
      <vt:lpstr>Cosine Bell Convergence</vt:lpstr>
      <vt:lpstr>Vortex Roll-Up</vt:lpstr>
      <vt:lpstr>Neighbor Query</vt:lpstr>
      <vt:lpstr>kD-Tree</vt:lpstr>
      <vt:lpstr>Fixed Grid</vt:lpstr>
      <vt:lpstr>Fixed Grid Improvements</vt:lpstr>
      <vt:lpstr>Related Work on Multi-GPU</vt:lpstr>
      <vt:lpstr>Domain Decomposition</vt:lpstr>
      <vt:lpstr>Load Balancing with METIS</vt:lpstr>
      <vt:lpstr>Why use the GPU?</vt:lpstr>
      <vt:lpstr>OpenCL</vt:lpstr>
      <vt:lpstr>OpenCL vs CUDA</vt:lpstr>
      <vt:lpstr>Custom Kernels</vt:lpstr>
      <vt:lpstr>Vortex Performance (Keeneland)</vt:lpstr>
      <vt:lpstr>Cosine Bell Performance</vt:lpstr>
      <vt:lpstr>Roofline Model</vt:lpstr>
      <vt:lpstr>How do we improve Memory-Bound Applications?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Decomposition</vt:lpstr>
      <vt:lpstr>Index Sets and Ordering</vt:lpstr>
      <vt:lpstr>Load Balancing</vt:lpstr>
      <vt:lpstr>METIS</vt:lpstr>
      <vt:lpstr>Overlap</vt:lpstr>
      <vt:lpstr>Limitations of I/O Hubs</vt:lpstr>
      <vt:lpstr>Achieved GFLOP/sec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RBF-GA (Preliminary Results)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198</cp:revision>
  <dcterms:created xsi:type="dcterms:W3CDTF">2013-11-04T16:11:00Z</dcterms:created>
  <dcterms:modified xsi:type="dcterms:W3CDTF">2013-11-06T12:55:20Z</dcterms:modified>
</cp:coreProperties>
</file>